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65" r:id="rId2"/>
    <p:sldId id="270" r:id="rId3"/>
    <p:sldId id="273" r:id="rId4"/>
    <p:sldId id="267" r:id="rId5"/>
    <p:sldId id="268" r:id="rId6"/>
    <p:sldId id="274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1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0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43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6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2798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1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4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1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8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7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4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7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93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6A0F-7C9E-4D71-A097-7DA29AA86343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C2DCEE-9A92-4902-9E97-D4EE496E5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DB7E808-C674-4657-B336-A04C5D84C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678" y="955660"/>
            <a:ext cx="10515601" cy="130271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682A684-3E97-4282-B78A-ACC5629B3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963" y="1749498"/>
            <a:ext cx="8030469" cy="3023031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B63105E-2EEE-4174-9EF6-6F080C35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679" y="164153"/>
            <a:ext cx="10515600" cy="661988"/>
          </a:xfrm>
        </p:spPr>
        <p:txBody>
          <a:bodyPr>
            <a:normAutofit fontScale="90000"/>
          </a:bodyPr>
          <a:lstStyle/>
          <a:p>
            <a:r>
              <a:rPr lang="ru-RU" dirty="0"/>
              <a:t>Сведения о квалификации при закупках услуг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B487FA2-46E8-4C36-BE37-005B1DFCAE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E997455-127A-40AE-9D28-7A02A2584B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054" y="4786508"/>
            <a:ext cx="8505883" cy="1075093"/>
          </a:xfrm>
          <a:prstGeom prst="rect">
            <a:avLst/>
          </a:prstGeom>
        </p:spPr>
      </p:pic>
      <p:pic>
        <p:nvPicPr>
          <p:cNvPr id="9" name="Объект 6">
            <a:extLst>
              <a:ext uri="{FF2B5EF4-FFF2-40B4-BE49-F238E27FC236}">
                <a16:creationId xmlns:a16="http://schemas.microsoft.com/office/drawing/2014/main" xmlns="" id="{87BAE31A-89D6-4CAC-95C7-081193D5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197" y="5930671"/>
            <a:ext cx="9587604" cy="90026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AF4E136-9D3B-4FC4-90DF-1ECFBC3142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3584" y="5506204"/>
            <a:ext cx="2820652" cy="118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373DE0A1-B5DD-4291-A361-436DF71C00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2" y="1211579"/>
            <a:ext cx="12161518" cy="12219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020FBA1-BCDB-481E-AEEF-3155395A6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212" y="2623677"/>
            <a:ext cx="10904419" cy="40243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3EED894-D3A4-4100-8208-6BCF8807BFAB}"/>
              </a:ext>
            </a:extLst>
          </p:cNvPr>
          <p:cNvSpPr txBox="1">
            <a:spLocks/>
          </p:cNvSpPr>
          <p:nvPr/>
        </p:nvSpPr>
        <p:spPr>
          <a:xfrm>
            <a:off x="1032608" y="71126"/>
            <a:ext cx="10515600" cy="661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Сведения о квалификации при закупках товара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71BF677-8534-4A9B-8F77-2A774FEA288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0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0E9197-008F-46D1-B681-94F0C08A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150" y="130629"/>
            <a:ext cx="10515600" cy="567936"/>
          </a:xfrm>
        </p:spPr>
        <p:txBody>
          <a:bodyPr>
            <a:normAutofit fontScale="90000"/>
          </a:bodyPr>
          <a:lstStyle/>
          <a:p>
            <a:r>
              <a:rPr lang="ru-RU" dirty="0"/>
              <a:t>Копирование сведений из других закупок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9B9B43A-110E-4B55-9E34-9B6DE1778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654" y="698565"/>
            <a:ext cx="9221520" cy="14452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55188A8-CDFE-427E-A971-872C6E68B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369" y="1766236"/>
            <a:ext cx="7799631" cy="13255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FD88082-EBB1-410B-9D1E-97C62F597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28" y="2689375"/>
            <a:ext cx="10146084" cy="35178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126AC38-BC79-4CCC-8ED7-A3AE429FAC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150" y="5723738"/>
            <a:ext cx="8267285" cy="8713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10AA39C-AAA0-4A3F-9B30-D2E1A76E7CE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3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556446-799D-4AC0-ADCB-728A425B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89841"/>
            <a:ext cx="10515600" cy="671823"/>
          </a:xfrm>
        </p:spPr>
        <p:txBody>
          <a:bodyPr>
            <a:normAutofit/>
          </a:bodyPr>
          <a:lstStyle/>
          <a:p>
            <a:r>
              <a:rPr lang="ru-RU" dirty="0"/>
              <a:t>Обеспечение заявки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D674A19-20C1-4FC4-8448-006DCF1A2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650804"/>
            <a:ext cx="10515600" cy="84080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5B753DA-D6D3-478D-85BB-8DDB0BB83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42" y="1433487"/>
            <a:ext cx="8676175" cy="116729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1D2C3D7-C0F8-4FF3-8FBA-7BE091B4E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59" y="2760114"/>
            <a:ext cx="9153017" cy="25553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4FF318D-7402-4AFF-A5B3-1EE7D34E41D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412011-C9A6-4BAF-A600-75005E2AFCEA}"/>
              </a:ext>
            </a:extLst>
          </p:cNvPr>
          <p:cNvSpPr txBox="1"/>
          <p:nvPr/>
        </p:nvSpPr>
        <p:spPr>
          <a:xfrm>
            <a:off x="4473557" y="2635460"/>
            <a:ext cx="794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Платежное поручение/банковская гарантия (электронная копия)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2C99917-73A4-47A8-95C8-89394A9E1A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455" y="4061355"/>
            <a:ext cx="7944804" cy="18013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E3F274A-011A-40F5-AC8F-0AA14632EF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469" y="5622805"/>
            <a:ext cx="9629537" cy="11569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08ABDAE-826F-4D8A-A224-91D3989B25B3}"/>
              </a:ext>
            </a:extLst>
          </p:cNvPr>
          <p:cNvSpPr txBox="1"/>
          <p:nvPr/>
        </p:nvSpPr>
        <p:spPr>
          <a:xfrm>
            <a:off x="6202837" y="4061355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Электронная банковская гарантия</a:t>
            </a:r>
          </a:p>
        </p:txBody>
      </p:sp>
    </p:spTree>
    <p:extLst>
      <p:ext uri="{BB962C8B-B14F-4D97-AF65-F5344CB8AC3E}">
        <p14:creationId xmlns:p14="http://schemas.microsoft.com/office/powerpoint/2010/main" val="250517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D015D45-2F60-40F8-94F0-70DC66830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9" y="668321"/>
            <a:ext cx="10515601" cy="129212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67D6FC-2E7D-4FBC-A94B-2088BFEB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30" y="167162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Подписание и подача заявки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89F0C6-0495-4809-A878-3F5441022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11" y="1997847"/>
            <a:ext cx="10693138" cy="13467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9DA2C96-3DBE-43FD-AD67-FF2417AE2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341" y="5693044"/>
            <a:ext cx="7020749" cy="99326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038D813-1746-43FF-B16D-10EF4BF72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0223" y="3175864"/>
            <a:ext cx="7698837" cy="330634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8EDCD64-5870-48A8-B039-23173A625D2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AC6958-2BE0-43AC-9B64-01215C77850D}"/>
              </a:ext>
            </a:extLst>
          </p:cNvPr>
          <p:cNvSpPr txBox="1"/>
          <p:nvPr/>
        </p:nvSpPr>
        <p:spPr>
          <a:xfrm>
            <a:off x="1338606" y="4151595"/>
            <a:ext cx="3182281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3300"/>
                </a:solidFill>
              </a:rPr>
              <a:t>Подписать заявку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3300"/>
                </a:solidFill>
              </a:rPr>
              <a:t>Проверить все данные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3300"/>
                </a:solidFill>
              </a:rPr>
              <a:t>Подать заявку</a:t>
            </a:r>
          </a:p>
        </p:txBody>
      </p:sp>
    </p:spTree>
    <p:extLst>
      <p:ext uri="{BB962C8B-B14F-4D97-AF65-F5344CB8AC3E}">
        <p14:creationId xmlns:p14="http://schemas.microsoft.com/office/powerpoint/2010/main" val="30075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61AF3-ED88-40B0-B2A0-041ED505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512" y="152769"/>
            <a:ext cx="8911687" cy="714496"/>
          </a:xfrm>
        </p:spPr>
        <p:txBody>
          <a:bodyPr/>
          <a:lstStyle/>
          <a:p>
            <a:r>
              <a:rPr lang="ru-RU" b="1" dirty="0"/>
              <a:t>Проверки при подаче заявки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E2A6D38-1E13-4448-8BC8-B10EB47069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753E9A2-1968-40F1-A7C5-758FEC3865C2}"/>
              </a:ext>
            </a:extLst>
          </p:cNvPr>
          <p:cNvSpPr/>
          <p:nvPr/>
        </p:nvSpPr>
        <p:spPr>
          <a:xfrm>
            <a:off x="963038" y="1202085"/>
            <a:ext cx="110408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Внимание!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 При нажатии на «Подать заявку» система также осуществляет проверку на наличие поставщика в РНУ и ЕРД. В случае если поставщик состоит в реестре – отображается ошибка.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«</a:t>
            </a:r>
            <a:r>
              <a:rPr lang="ru-RU" b="1" i="1" dirty="0">
                <a:solidFill>
                  <a:srgbClr val="333333"/>
                </a:solidFill>
                <a:latin typeface="Arial" panose="020B0604020202020204" pitchFamily="34" charset="0"/>
              </a:rPr>
              <a:t>Уважаемый участник, вы не можете подать заявку, так как состоите в реестре недобросовестных поставщиков».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«</a:t>
            </a:r>
            <a:r>
              <a:rPr lang="ru-RU" b="1" i="1" dirty="0">
                <a:solidFill>
                  <a:srgbClr val="333333"/>
                </a:solidFill>
                <a:latin typeface="Arial" panose="020B0604020202020204" pitchFamily="34" charset="0"/>
              </a:rPr>
              <a:t>Уважаемый участник,  вы не можете подать заявку, так как состоите в реестре должников».</a:t>
            </a:r>
          </a:p>
          <a:p>
            <a:pPr algn="just"/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Внимание!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 подаче заявки поставщиком, Система проверяет, имеется ли в личном кабинете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запрошенные сведения о наличии налоговой задолженности и задолженности по обязательным пенсионным взносам, обязательным профессиональным пенсионным взносам и социальным отчислениям с ИС ЦУЛС полученные не раньше даты публикации объявления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Если не имеется, Система отображает сообщение об ошибке поставщику:</a:t>
            </a:r>
          </a:p>
          <a:p>
            <a:pPr algn="just"/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Для подачи заявки на участие в закупке {номер объявления} необходимо иметь актуальные запрошенные сведения о налоговой  задолженности и задолженность по обязательным пенсионным взносам, обязательным профессиональным пенсионным взносам и социальным отчислениям полученные не раньше даты публикации объявления. Для получения сведения перейдите в личный кабинет, получите актуальные сведения. После получения сведений необходимо заново нажать на кнопку «Подать» в предварительном просмотре заявки.</a:t>
            </a:r>
            <a:endParaRPr lang="ru-RU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8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8314EF-8BAF-4E16-9963-5365B0D5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345" y="122619"/>
            <a:ext cx="10515600" cy="65297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Редактирование, удаление проекта заявки.</a:t>
            </a:r>
            <a:br>
              <a:rPr lang="ru-RU" dirty="0"/>
            </a:br>
            <a:r>
              <a:rPr lang="ru-RU" dirty="0"/>
              <a:t>Отзыв заявки.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204D030B-57ED-4488-B9F0-1952974F6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2" y="893446"/>
            <a:ext cx="6323809" cy="17047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6FC4B85-D71B-410E-AE9C-C4B96DDB2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93" y="5329183"/>
            <a:ext cx="12192000" cy="74045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27E03C-4F28-40F0-B8C1-5876304BB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93" y="3476335"/>
            <a:ext cx="11960652" cy="65297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71DA0C1-A184-48F7-8F8E-DD18F54D21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DB0A05-806C-456A-B268-DFF96C4A92C3}"/>
              </a:ext>
            </a:extLst>
          </p:cNvPr>
          <p:cNvSpPr txBox="1"/>
          <p:nvPr/>
        </p:nvSpPr>
        <p:spPr>
          <a:xfrm>
            <a:off x="1332689" y="2947481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 статусе «Проект»: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C7CA98-05D9-4988-B431-2A29E4DA9152}"/>
              </a:ext>
            </a:extLst>
          </p:cNvPr>
          <p:cNvSpPr txBox="1"/>
          <p:nvPr/>
        </p:nvSpPr>
        <p:spPr>
          <a:xfrm>
            <a:off x="8803532" y="2947481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Редактировать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7973C73-6B0D-4E4D-9A2F-5732F436CD72}"/>
              </a:ext>
            </a:extLst>
          </p:cNvPr>
          <p:cNvSpPr txBox="1"/>
          <p:nvPr/>
        </p:nvSpPr>
        <p:spPr>
          <a:xfrm>
            <a:off x="10428050" y="428882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Удалить</a:t>
            </a:r>
          </a:p>
        </p:txBody>
      </p:sp>
      <p:cxnSp>
        <p:nvCxnSpPr>
          <p:cNvPr id="11" name="Соединитель: уступ 10">
            <a:extLst>
              <a:ext uri="{FF2B5EF4-FFF2-40B4-BE49-F238E27FC236}">
                <a16:creationId xmlns:a16="http://schemas.microsoft.com/office/drawing/2014/main" xmlns="" id="{F24DE04A-B7AE-40A5-BA86-4F6FC9975C22}"/>
              </a:ext>
            </a:extLst>
          </p:cNvPr>
          <p:cNvCxnSpPr>
            <a:stCxn id="8" idx="3"/>
          </p:cNvCxnSpPr>
          <p:nvPr/>
        </p:nvCxnSpPr>
        <p:spPr>
          <a:xfrm>
            <a:off x="10687381" y="3132147"/>
            <a:ext cx="839047" cy="505998"/>
          </a:xfrm>
          <a:prstGeom prst="bentConnector3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xmlns="" id="{87EB614B-1323-42E6-8DA6-F8EEE799703F}"/>
              </a:ext>
            </a:extLst>
          </p:cNvPr>
          <p:cNvCxnSpPr>
            <a:stCxn id="9" idx="3"/>
          </p:cNvCxnSpPr>
          <p:nvPr/>
        </p:nvCxnSpPr>
        <p:spPr>
          <a:xfrm flipV="1">
            <a:off x="11526428" y="3797667"/>
            <a:ext cx="379626" cy="675826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7190C77-676D-46A1-9100-1FC4D5EAC054}"/>
              </a:ext>
            </a:extLst>
          </p:cNvPr>
          <p:cNvSpPr txBox="1"/>
          <p:nvPr/>
        </p:nvSpPr>
        <p:spPr>
          <a:xfrm>
            <a:off x="1592345" y="4959851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До окончания срока приема заявок: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E4D8DC3-13A8-4699-827E-C0622EEB3E61}"/>
              </a:ext>
            </a:extLst>
          </p:cNvPr>
          <p:cNvSpPr txBox="1"/>
          <p:nvPr/>
        </p:nvSpPr>
        <p:spPr>
          <a:xfrm>
            <a:off x="9745456" y="6338891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Отозвать</a:t>
            </a: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xmlns="" id="{CF522340-DAA1-4E40-B053-76C84F002768}"/>
              </a:ext>
            </a:extLst>
          </p:cNvPr>
          <p:cNvCxnSpPr>
            <a:stCxn id="15" idx="3"/>
          </p:cNvCxnSpPr>
          <p:nvPr/>
        </p:nvCxnSpPr>
        <p:spPr>
          <a:xfrm flipV="1">
            <a:off x="10928793" y="5858037"/>
            <a:ext cx="713310" cy="665520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FEDFD2-D235-40EF-8E96-A85EE9090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937" y="101268"/>
            <a:ext cx="10515600" cy="567936"/>
          </a:xfrm>
        </p:spPr>
        <p:txBody>
          <a:bodyPr>
            <a:normAutofit fontScale="90000"/>
          </a:bodyPr>
          <a:lstStyle/>
          <a:p>
            <a:r>
              <a:rPr lang="ru-RU" dirty="0"/>
              <a:t>Электронные банковские гарантии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8A9601FD-6271-4598-9ED2-CC26D42BA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425" y="630574"/>
            <a:ext cx="5316297" cy="18068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B1131C2-00D4-490D-BAC2-1EB166AA4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693" y="1260509"/>
            <a:ext cx="7780101" cy="13578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CEDB8FD-D0DA-4410-9F6F-1C6D9A19AB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06" y="2478467"/>
            <a:ext cx="9168116" cy="352243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50533B0-C9AE-461F-9FE0-A55DD279BC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2425" y="5851305"/>
            <a:ext cx="10351861" cy="90542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DB72833-F8AD-4BDD-8CD1-7EB18F29DC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68"/>
          <a:stretch/>
        </p:blipFill>
        <p:spPr>
          <a:xfrm>
            <a:off x="11451432" y="4762"/>
            <a:ext cx="742950" cy="5381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EB4FAE-CE71-4253-A8EE-78EE759C326A}"/>
              </a:ext>
            </a:extLst>
          </p:cNvPr>
          <p:cNvSpPr txBox="1"/>
          <p:nvPr/>
        </p:nvSpPr>
        <p:spPr>
          <a:xfrm>
            <a:off x="9964133" y="3157979"/>
            <a:ext cx="205015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rgbClr val="FF0000"/>
                </a:solidFill>
              </a:rPr>
              <a:t>!!!</a:t>
            </a:r>
            <a:r>
              <a:rPr lang="ru-RU" dirty="0"/>
              <a:t> </a:t>
            </a:r>
            <a:r>
              <a:rPr lang="ru-RU" sz="2000" b="1" dirty="0"/>
              <a:t>После подтверждения доступно для добавления в заявку</a:t>
            </a:r>
          </a:p>
        </p:txBody>
      </p:sp>
    </p:spTree>
    <p:extLst>
      <p:ext uri="{BB962C8B-B14F-4D97-AF65-F5344CB8AC3E}">
        <p14:creationId xmlns:p14="http://schemas.microsoft.com/office/powerpoint/2010/main" val="3192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Легкий дым">
  <a:themeElements>
    <a:clrScheme name="Другая 8">
      <a:dk1>
        <a:sysClr val="windowText" lastClr="000000"/>
      </a:dk1>
      <a:lt1>
        <a:srgbClr val="E0E0E0"/>
      </a:lt1>
      <a:dk2>
        <a:srgbClr val="454545"/>
      </a:dk2>
      <a:lt2>
        <a:srgbClr val="E0E0E0"/>
      </a:lt2>
      <a:accent1>
        <a:srgbClr val="067449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77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Сведения о квалификации при закупках услуг</vt:lpstr>
      <vt:lpstr>Презентация PowerPoint</vt:lpstr>
      <vt:lpstr>Копирование сведений из других закупок</vt:lpstr>
      <vt:lpstr>Обеспечение заявки</vt:lpstr>
      <vt:lpstr>Подписание и подача заявки</vt:lpstr>
      <vt:lpstr>Проверки при подаче заявки</vt:lpstr>
      <vt:lpstr>Редактирование, удаление проекта заявки. Отзыв заявки.</vt:lpstr>
      <vt:lpstr>Электронные банковские гарантии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Поставщик.</dc:title>
  <dc:creator>Кристина Ергужиева</dc:creator>
  <cp:lastModifiedBy>Admin</cp:lastModifiedBy>
  <cp:revision>12</cp:revision>
  <dcterms:created xsi:type="dcterms:W3CDTF">2020-06-24T12:11:34Z</dcterms:created>
  <dcterms:modified xsi:type="dcterms:W3CDTF">2020-08-04T13:37:58Z</dcterms:modified>
</cp:coreProperties>
</file>